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3"/>
    <p:sldId id="421" r:id="rId4"/>
    <p:sldId id="422" r:id="rId5"/>
    <p:sldId id="423" r:id="rId6"/>
    <p:sldId id="429" r:id="rId8"/>
    <p:sldId id="282" r:id="rId9"/>
    <p:sldId id="425" r:id="rId10"/>
    <p:sldId id="430" r:id="rId11"/>
    <p:sldId id="270" r:id="rId12"/>
  </p:sldIdLst>
  <p:sldSz cx="18288000" cy="10287000"/>
  <p:notesSz cx="6858000" cy="9144000"/>
  <p:embeddedFontLst>
    <p:embeddedFont>
      <p:font typeface="Arial Unicode Bold" panose="020B0704020202020204" charset="-122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46" autoAdjust="0"/>
  </p:normalViewPr>
  <p:slideViewPr>
    <p:cSldViewPr showGuides="1">
      <p:cViewPr varScale="1">
        <p:scale>
          <a:sx n="70" d="100"/>
          <a:sy n="70" d="100"/>
        </p:scale>
        <p:origin x="696" y="84"/>
      </p:cViewPr>
      <p:guideLst>
        <p:guide orient="horz" pos="214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rPr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37" b="-69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1906" y="745374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43309" y="4381500"/>
            <a:ext cx="14005165" cy="3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vi-VN" altLang="en-US" sz="4400">
                <a:solidFill>
                  <a:srgbClr val="F5FFFB"/>
                </a:solidFill>
                <a:latin typeface="Arial Unicode Bold" panose="020B0704020202020204" charset="-122"/>
                <a:ea typeface="Arial Unicode Bold" panose="020B0704020202020204" charset="-122"/>
                <a:cs typeface="Arial Unicode Bold" panose="020B0704020202020204" charset="-122"/>
                <a:sym typeface="Arial Unicode Bold" panose="020B0704020202020204" charset="-122"/>
              </a:rPr>
              <a:t>NHẬN DẠNG HÀNH VI HỌC TẬP CỦA SINH VIÊN TRONG LỚP HỌC </a:t>
            </a:r>
            <a:endParaRPr lang="en-US" sz="1200" dirty="0">
              <a:solidFill>
                <a:srgbClr val="F5FFFB"/>
              </a:solidFill>
              <a:latin typeface="Arial Unicode Bold" panose="020B0704020202020204" charset="-122"/>
              <a:ea typeface="Arial Unicode Bold" panose="020B0704020202020204" charset="-122"/>
              <a:cs typeface="Arial Unicode Bold" panose="020B0704020202020204" charset="-122"/>
              <a:sym typeface="Arial Unicode Bold" panose="020B0704020202020204" charset="-122"/>
            </a:endParaRPr>
          </a:p>
          <a:p>
            <a:pPr>
              <a:lnSpc>
                <a:spcPts val="5965"/>
              </a:lnSpc>
            </a:pPr>
            <a:r>
              <a:rPr lang="en-US" sz="40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	</a:t>
            </a:r>
            <a:r>
              <a:rPr lang="vi-VN" alt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Trình bày</a:t>
            </a:r>
            <a:r>
              <a:rPr 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: </a:t>
            </a:r>
            <a:r>
              <a:rPr lang="vi-VN" alt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Nhóm 7</a:t>
            </a:r>
            <a:r>
              <a:rPr 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 </a:t>
            </a:r>
            <a:endParaRPr lang="en-US" sz="3600" dirty="0">
              <a:solidFill>
                <a:srgbClr val="F5FFFB"/>
              </a:solidFill>
              <a:latin typeface="Arial" panose="020B0604020202090204" pitchFamily="34" charset="0"/>
              <a:ea typeface="Arial Unicode Bold" panose="020B0704020202020204" charset="-122"/>
              <a:cs typeface="Arial" panose="020B0604020202090204" pitchFamily="34" charset="0"/>
              <a:sym typeface="Arial Unicode Bold" panose="020B0704020202020204" charset="-122"/>
            </a:endParaRPr>
          </a:p>
          <a:p>
            <a:pPr>
              <a:lnSpc>
                <a:spcPts val="5965"/>
              </a:lnSpc>
            </a:pPr>
            <a:r>
              <a:rPr lang="en-US" sz="3600" dirty="0">
                <a:solidFill>
                  <a:srgbClr val="F5FFFB"/>
                </a:solidFill>
                <a:latin typeface="Arial" panose="020B0604020202090204" pitchFamily="34" charset="0"/>
                <a:ea typeface="Arial Unicode Bold" panose="020B0704020202020204" charset="-122"/>
                <a:cs typeface="Arial" panose="020B0604020202090204" pitchFamily="34" charset="0"/>
                <a:sym typeface="Arial Unicode Bold" panose="020B0704020202020204" charset="-122"/>
              </a:rPr>
              <a:t>		</a:t>
            </a:r>
            <a:endParaRPr lang="en-US" sz="4000" dirty="0">
              <a:solidFill>
                <a:srgbClr val="F5FFFB"/>
              </a:solidFill>
              <a:latin typeface="Arial" panose="020B0604020202090204" pitchFamily="34" charset="0"/>
              <a:ea typeface="Arial Unicode Bold" panose="020B0704020202020204" charset="-122"/>
              <a:cs typeface="Arial" panose="020B0604020202090204" pitchFamily="34" charset="0"/>
              <a:sym typeface="Arial Unicode Bold" panose="020B070402020202020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ĐẶT VẤN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ĐỀ 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2008963"/>
            <a:ext cx="1163016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endParaRPr lang="en-US" altLang="en-US" sz="36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71500" indent="-571500" algn="just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endParaRPr lang="en-US" altLang="en-US" sz="36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7" name="Picture 6" descr="_- visual selection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1713230"/>
            <a:ext cx="10020935" cy="792289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9792970" y="2261870"/>
            <a:ext cx="7733030" cy="65830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NGHIÊN CỨU LIÊN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QUAN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3400" y="2324100"/>
            <a:ext cx="9662160" cy="4243705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/>
              <a:t>CNN &amp; LSTM (Wang et al., 2021): Nhận diện hành vi từ video, khó khi bị che khuất.</a:t>
            </a:r>
            <a:endParaRPr lang="en-US" altLang="en-US"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/>
              <a:t>Skeleton + Pose Estimation (Chen et al., 2022): Dùng OpenPose phân tích dáng ng</a:t>
            </a:r>
            <a:r>
              <a:rPr lang="en-US" altLang="en-US" sz="3200"/>
              <a:t>ư</a:t>
            </a:r>
            <a:r>
              <a:rPr lang="en-US" altLang="en-US" sz="3200"/>
              <a:t>ời, cần camera góc rộng.</a:t>
            </a:r>
            <a:endParaRPr lang="en-US" altLang="en-US"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/>
              <a:t>Cử chỉ khuôn mặt (Zhang et al., 2020): Nhận diện tập trung qua biểu cảm, ảnh h</a:t>
            </a:r>
            <a:r>
              <a:rPr lang="en-US" altLang="en-US" sz="3200"/>
              <a:t>ư</a:t>
            </a:r>
            <a:r>
              <a:rPr lang="en-US" altLang="en-US" sz="3200"/>
              <a:t>ởng bởi kính &amp; góc quay.</a:t>
            </a:r>
            <a:endParaRPr lang="en-US" altLang="en-US"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3200"/>
              <a:t>Cảm biến </a:t>
            </a:r>
            <a:r>
              <a:rPr lang="en-US" altLang="en-US" sz="3200"/>
              <a:t>đ</a:t>
            </a:r>
            <a:r>
              <a:rPr lang="en-US" altLang="en-US" sz="3200"/>
              <a:t>eo tay (Lee et al., 2021): Kết hợp camera &amp; cảm biến, nh</a:t>
            </a:r>
            <a:r>
              <a:rPr lang="en-US" altLang="en-US" sz="3200"/>
              <a:t>ư</a:t>
            </a:r>
            <a:r>
              <a:rPr lang="en-US" altLang="en-US" sz="3200"/>
              <a:t>ng cần thiết bị bổ sung.</a:t>
            </a:r>
            <a:endParaRPr sz="3200"/>
          </a:p>
        </p:txBody>
      </p:sp>
      <p:pic>
        <p:nvPicPr>
          <p:cNvPr id="8" name="Picture 7" descr="_- visual selection (7)"/>
          <p:cNvPicPr>
            <a:picLocks noChangeAspect="1"/>
          </p:cNvPicPr>
          <p:nvPr/>
        </p:nvPicPr>
        <p:blipFill>
          <a:blip r:embed="rId4"/>
          <a:srcRect t="23202" b="7185"/>
          <a:stretch>
            <a:fillRect/>
          </a:stretch>
        </p:blipFill>
        <p:spPr>
          <a:xfrm>
            <a:off x="10195560" y="2430780"/>
            <a:ext cx="7939405" cy="7101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MÔ HÌNH VÀ PHƯƠNG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3400" y="1866900"/>
            <a:ext cx="6096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vi-V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Mô hình YOLO</a:t>
            </a:r>
            <a:r>
              <a:rPr lang="vi-V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v7</a:t>
            </a:r>
            <a:endParaRPr lang="vi-VN" altLang="en-US" sz="3600" b="1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077200" y="2857500"/>
            <a:ext cx="9409430" cy="585216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66800" y="3162300"/>
            <a:ext cx="6372860" cy="3140710"/>
          </a:xfrm>
          <a:prstGeom prst="rect">
            <a:avLst/>
          </a:prstGeom>
        </p:spPr>
        <p:txBody>
          <a:bodyPr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200"/>
              <a:t>Backbone: Trích xuất đặc trưng từ ảnh đầu vào.</a:t>
            </a:r>
            <a:endParaRPr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200"/>
              <a:t> Neck (FPN + </a:t>
            </a:r>
            <a:r>
              <a:rPr lang="vi-VN" sz="3200"/>
              <a:t>FP</a:t>
            </a:r>
            <a:r>
              <a:rPr sz="3200"/>
              <a:t>): Kết hợp thông tin từ nhiều mức độ đặc trưng để phát hiện vật thể ở các kích thước khác nhau.</a:t>
            </a:r>
            <a:endParaRPr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3200"/>
              <a:t> Head: Dự đoán bounding box, nhãn vật thể, độ tin cậy.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MÔ HÌNH VÀ PHƯƠNG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33400" y="1866900"/>
            <a:ext cx="6096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vi-V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Phương </a:t>
            </a:r>
            <a:r>
              <a:rPr lang="vi-V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pháp</a:t>
            </a:r>
            <a:endParaRPr lang="vi-VN" altLang="en-US" sz="3600" b="1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6" name="Picture 5" descr="Ảnh chụp Màn hình 2025-03-17 lúc 22.54.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776095"/>
            <a:ext cx="11043285" cy="7468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DATASET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2400300"/>
            <a:ext cx="17463770" cy="5946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Nguồn dữ liệu: Ghi hình từ lớp học 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None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và kết hợp dữ liệu có sẵn.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Quy mô dữ liệu:Số l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ư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ợng ảnh: </a:t>
            </a:r>
            <a:r>
              <a:rPr lang="vi-VN" altLang="en-US" sz="3200">
                <a:latin typeface="Arial" panose="020B0604020202090204" pitchFamily="34" charset="0"/>
                <a:cs typeface="Arial" panose="020B0604020202090204" pitchFamily="34" charset="0"/>
              </a:rPr>
              <a:t>&gt;2000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 ảnh.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Nhóm hành vi 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đư</a:t>
            </a: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ợc phân loại:</a:t>
            </a:r>
            <a:r>
              <a:rPr lang="vi-VN" altLang="en-US" sz="3200">
                <a:latin typeface="Arial" panose="020B0604020202090204" pitchFamily="34" charset="0"/>
                <a:cs typeface="Arial" panose="020B0604020202090204" pitchFamily="34" charset="0"/>
              </a:rPr>
              <a:t>12 hành vi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Char char="•"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Chia tập dữ liệu:</a:t>
            </a:r>
            <a:endParaRPr lang="en-US" altLang="en-US" sz="32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lnSpc>
                <a:spcPct val="150000"/>
              </a:lnSpc>
              <a:buClr>
                <a:srgbClr val="1F409A"/>
              </a:buClr>
              <a:buFont typeface="Arial" panose="020B0604020202090204" pitchFamily="34" charset="0"/>
              <a:buNone/>
            </a:pPr>
            <a:r>
              <a:rPr lang="en-US" altLang="en-US" sz="3200">
                <a:latin typeface="Arial" panose="020B0604020202090204" pitchFamily="34" charset="0"/>
                <a:cs typeface="Arial" panose="020B0604020202090204" pitchFamily="34" charset="0"/>
              </a:rPr>
              <a:t>80% cho huấn luyện, 10% validation, 10% test.</a:t>
            </a:r>
            <a:endParaRPr lang="en-US" sz="32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8" name="Picture 7" descr="Ảnh chụp Màn hình 2025-03-08 lúc 23.52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171700"/>
            <a:ext cx="708025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QUẢ MONG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MUỐN 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4800" y="2247900"/>
            <a:ext cx="10109200" cy="55079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Font typeface="Arial" panose="020B0604020202090204"/>
              <a:buChar char="•"/>
            </a:pPr>
            <a:r>
              <a:rPr sz="3200"/>
              <a:t>Huấn luyện mô hình YOLOv7 đạt độ chính xác trên 90%.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Nhận diện hành vi sinh viên trong thời gian thực.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So sánh kết quả với các mô hình khác như CNN, Faster R-CNN.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Ứng dụng mô hình vào lớp học thực tế để hỗ trợ giảng viên.</a:t>
            </a:r>
            <a:endParaRPr sz="3200"/>
          </a:p>
          <a:p>
            <a:r>
              <a:rPr sz="3200"/>
              <a:t>Chỉ số đánh giá: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Độ chính xác: Precision, Recall, F1-score.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Tốc độ xử lý nhanh, không gây gián đoạn.</a:t>
            </a:r>
            <a:endParaRPr sz="3200"/>
          </a:p>
          <a:p>
            <a:pPr>
              <a:buFont typeface="Arial" panose="020B0604020202090204"/>
              <a:buChar char="•"/>
            </a:pPr>
            <a:r>
              <a:rPr sz="3200"/>
              <a:t>Mô hình hoạt động tốt với dữ liệu mới.</a:t>
            </a:r>
            <a:endParaRPr sz="3200"/>
          </a:p>
        </p:txBody>
      </p:sp>
      <p:pic>
        <p:nvPicPr>
          <p:cNvPr id="8" name="Picture 7" descr="applsci-12-06790-g016"/>
          <p:cNvPicPr>
            <a:picLocks noChangeAspect="1"/>
          </p:cNvPicPr>
          <p:nvPr/>
        </p:nvPicPr>
        <p:blipFill>
          <a:blip r:embed="rId4"/>
          <a:srcRect r="50017"/>
          <a:stretch>
            <a:fillRect/>
          </a:stretch>
        </p:blipFill>
        <p:spPr>
          <a:xfrm>
            <a:off x="10668000" y="2171700"/>
            <a:ext cx="7391400" cy="6484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QUẢ ĐẠT </a:t>
            </a:r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ĐƯỢC 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4800" y="2247900"/>
            <a:ext cx="9033510" cy="705739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buFont typeface="Arial" panose="020B0604020202090204"/>
              <a:buNone/>
            </a:pPr>
            <a:r>
              <a:rPr sz="3200"/>
              <a:t>Huấn luyện mô hình YOLOv7 đạt độ chính xác </a:t>
            </a:r>
            <a:r>
              <a:rPr lang="vi-VN" sz="3200"/>
              <a:t>lần lượt </a:t>
            </a:r>
            <a:r>
              <a:rPr lang="vi-VN" sz="3200"/>
              <a:t>là:</a:t>
            </a:r>
            <a:endParaRPr lang="vi-VN" sz="3200"/>
          </a:p>
          <a:p>
            <a:pPr>
              <a:buFont typeface="Arial" panose="020B0604020202090204"/>
              <a:buChar char="•"/>
            </a:pPr>
            <a:r>
              <a:rPr lang="vi-VN" sz="3200"/>
              <a:t>Ưu </a:t>
            </a:r>
            <a:r>
              <a:rPr lang="vi-VN" sz="3200"/>
              <a:t>điểm</a:t>
            </a:r>
            <a:endParaRPr lang="vi-VN" sz="3200"/>
          </a:p>
          <a:p>
            <a:pPr indent="0">
              <a:buFont typeface="Arial" panose="020B0604020202090204"/>
              <a:buNone/>
            </a:pPr>
            <a:r>
              <a:rPr lang="vi-VN" sz="3200"/>
              <a:t>+mAP@0.5 86,8 %</a:t>
            </a:r>
            <a:endParaRPr lang="vi-VN" sz="3200"/>
          </a:p>
          <a:p>
            <a:pPr indent="0">
              <a:buFont typeface="Arial" panose="020B0604020202090204"/>
              <a:buNone/>
            </a:pPr>
            <a:r>
              <a:rPr lang="vi-VN" sz="3200"/>
              <a:t>+Recall </a:t>
            </a:r>
            <a:r>
              <a:rPr lang="vi-VN" sz="3200"/>
              <a:t>đạt 84.4%</a:t>
            </a:r>
            <a:endParaRPr lang="vi-VN" sz="3200"/>
          </a:p>
          <a:p>
            <a:pPr>
              <a:buFont typeface="Arial" panose="020B0604020202090204"/>
              <a:buChar char="•"/>
            </a:pPr>
            <a:r>
              <a:rPr lang="vi-VN" sz="3200"/>
              <a:t>Các lớp quan trọng đạt độ chính xác cao:”Cúi đầu”,”dùng điện </a:t>
            </a:r>
            <a:r>
              <a:rPr lang="vi-VN" sz="3200"/>
              <a:t>thoại”,...</a:t>
            </a:r>
            <a:endParaRPr lang="vi-VN" sz="3200"/>
          </a:p>
          <a:p>
            <a:pPr>
              <a:buFont typeface="Arial" panose="020B0604020202090204"/>
              <a:buChar char="•"/>
            </a:pPr>
            <a:r>
              <a:rPr lang="vi-VN" sz="3200"/>
              <a:t>Nhược </a:t>
            </a:r>
            <a:r>
              <a:rPr lang="vi-VN" sz="3200"/>
              <a:t>điểm</a:t>
            </a:r>
            <a:endParaRPr lang="vi-VN" sz="3200"/>
          </a:p>
          <a:p>
            <a:pPr indent="0">
              <a:buFont typeface="Arial" panose="020B0604020202090204"/>
              <a:buNone/>
            </a:pPr>
            <a:r>
              <a:rPr lang="vi-VN" sz="3200"/>
              <a:t>+mAP@0.5:0.95 chỉ </a:t>
            </a:r>
            <a:r>
              <a:rPr lang="vi-VN" sz="3200"/>
              <a:t>đạt 59.6%</a:t>
            </a:r>
            <a:endParaRPr lang="vi-VN" sz="3200"/>
          </a:p>
          <a:p>
            <a:pPr indent="0">
              <a:buFont typeface="Arial" panose="020B0604020202090204"/>
              <a:buNone/>
            </a:pPr>
            <a:r>
              <a:rPr lang="vi-VN" sz="3200"/>
              <a:t>+Một vài lớp như “giơ tay” và “viết bài” còn </a:t>
            </a:r>
            <a:r>
              <a:rPr lang="vi-VN" sz="3200"/>
              <a:t>thấp</a:t>
            </a:r>
            <a:endParaRPr lang="vi-VN" sz="3200"/>
          </a:p>
          <a:p>
            <a:pPr>
              <a:buFont typeface="Arial" panose="020B0604020202090204"/>
              <a:buChar char="•"/>
            </a:pPr>
            <a:endParaRPr lang="vi-VN" sz="3200"/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9372600" y="2369185"/>
            <a:ext cx="8496935" cy="6418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4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1616</Words>
  <Application>WPS Presentation</Application>
  <PresentationFormat>Custom</PresentationFormat>
  <Paragraphs>59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Arial Unicode Bold</vt:lpstr>
      <vt:lpstr>Arial</vt:lpstr>
      <vt:lpstr>Arial Bold</vt:lpstr>
      <vt:lpstr>Microsoft YaHei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Trần Tú</cp:lastModifiedBy>
  <cp:revision>97</cp:revision>
  <dcterms:created xsi:type="dcterms:W3CDTF">2025-03-17T15:54:42Z</dcterms:created>
  <dcterms:modified xsi:type="dcterms:W3CDTF">2025-03-17T15:54:42Z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1747332D961177824978CC677C47C544_42</vt:lpwstr>
  </property>
  <property fmtid="{D5CDD505-2E9C-101B-9397-08002B2CF9AE}" pid="3" name="KSOProductBuildVer">
    <vt:lpwstr>1033-6.11.0.8608</vt:lpwstr>
  </property>
</Properties>
</file>